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66" r:id="rId5"/>
    <p:sldId id="267" r:id="rId6"/>
    <p:sldId id="258" r:id="rId7"/>
    <p:sldId id="272" r:id="rId8"/>
    <p:sldId id="270" r:id="rId9"/>
    <p:sldId id="271" r:id="rId10"/>
    <p:sldId id="259" r:id="rId11"/>
    <p:sldId id="260" r:id="rId12"/>
    <p:sldId id="261" r:id="rId13"/>
    <p:sldId id="2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8E1EFD-307D-47CA-AF2E-1F5FA1A9F7B7}" type="datetimeFigureOut">
              <a:rPr lang="en-US" smtClean="0"/>
              <a:pPr/>
              <a:t>29/1/2021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E1EFD-307D-47CA-AF2E-1F5FA1A9F7B7}" type="datetimeFigureOut">
              <a:rPr lang="en-US" smtClean="0"/>
              <a:pPr/>
              <a:t>29/1/2021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E1EFD-307D-47CA-AF2E-1F5FA1A9F7B7}" type="datetimeFigureOut">
              <a:rPr lang="en-US" smtClean="0"/>
              <a:pPr/>
              <a:t>29/1/2021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E1EFD-307D-47CA-AF2E-1F5FA1A9F7B7}" type="datetimeFigureOut">
              <a:rPr lang="en-US" smtClean="0"/>
              <a:pPr/>
              <a:t>29/1/2021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8E1EFD-307D-47CA-AF2E-1F5FA1A9F7B7}" type="datetimeFigureOut">
              <a:rPr lang="en-US" smtClean="0"/>
              <a:pPr/>
              <a:t>29/1/2021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8E1EFD-307D-47CA-AF2E-1F5FA1A9F7B7}" type="datetimeFigureOut">
              <a:rPr lang="en-US" smtClean="0"/>
              <a:pPr/>
              <a:t>29/1/2021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8E1EFD-307D-47CA-AF2E-1F5FA1A9F7B7}" type="datetimeFigureOut">
              <a:rPr lang="en-US" smtClean="0"/>
              <a:pPr/>
              <a:t>29/1/2021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8E1EFD-307D-47CA-AF2E-1F5FA1A9F7B7}" type="datetimeFigureOut">
              <a:rPr lang="en-US" smtClean="0"/>
              <a:pPr/>
              <a:t>29/1/2021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E1EFD-307D-47CA-AF2E-1F5FA1A9F7B7}" type="datetimeFigureOut">
              <a:rPr lang="en-US" smtClean="0"/>
              <a:pPr/>
              <a:t>29/1/2021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E1EFD-307D-47CA-AF2E-1F5FA1A9F7B7}" type="datetimeFigureOut">
              <a:rPr lang="en-US" smtClean="0"/>
              <a:pPr/>
              <a:t>29/1/2021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8E1EFD-307D-47CA-AF2E-1F5FA1A9F7B7}" type="datetimeFigureOut">
              <a:rPr lang="en-US" smtClean="0"/>
              <a:pPr/>
              <a:t>29/1/2021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AFED1F-2B96-404A-8FAB-9B9D51EABA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E1EFD-307D-47CA-AF2E-1F5FA1A9F7B7}" type="datetimeFigureOut">
              <a:rPr lang="en-US" smtClean="0"/>
              <a:pPr/>
              <a:t>29/1/2021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FED1F-2B96-404A-8FAB-9B9D51EABA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Μια περιπέτεια που με φόβισε</a:t>
            </a:r>
            <a:endParaRPr lang="en-US" dirty="0"/>
          </a:p>
        </p:txBody>
      </p:sp>
      <p:sp>
        <p:nvSpPr>
          <p:cNvPr id="3" name="Subtitle 2"/>
          <p:cNvSpPr>
            <a:spLocks noGrp="1"/>
          </p:cNvSpPr>
          <p:nvPr>
            <p:ph type="subTitle" idx="1"/>
          </p:nvPr>
        </p:nvSpPr>
        <p:spPr/>
        <p:txBody>
          <a:bodyPr/>
          <a:lstStyle/>
          <a:p>
            <a:r>
              <a:rPr lang="el-GR" dirty="0"/>
              <a:t>Δημιουργική γραφή</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36718" t="37203" r="37824" b="42125"/>
          <a:stretch>
            <a:fillRect/>
          </a:stretch>
        </p:blipFill>
        <p:spPr bwMode="auto">
          <a:xfrm>
            <a:off x="251520" y="548680"/>
            <a:ext cx="4320480" cy="1972393"/>
          </a:xfrm>
          <a:prstGeom prst="rect">
            <a:avLst/>
          </a:prstGeom>
          <a:noFill/>
          <a:ln w="9525">
            <a:noFill/>
            <a:miter lim="800000"/>
            <a:headEnd/>
            <a:tailEnd/>
          </a:ln>
        </p:spPr>
      </p:pic>
      <p:pic>
        <p:nvPicPr>
          <p:cNvPr id="3076" name="Picture 4"/>
          <p:cNvPicPr>
            <a:picLocks noChangeAspect="1" noChangeArrowheads="1"/>
          </p:cNvPicPr>
          <p:nvPr/>
        </p:nvPicPr>
        <p:blipFill>
          <a:blip r:embed="rId2" cstate="print"/>
          <a:srcRect l="59408" t="48031" r="5172" b="27360"/>
          <a:stretch>
            <a:fillRect/>
          </a:stretch>
        </p:blipFill>
        <p:spPr bwMode="auto">
          <a:xfrm>
            <a:off x="3177925" y="1930921"/>
            <a:ext cx="5714555" cy="2232248"/>
          </a:xfrm>
          <a:prstGeom prst="rect">
            <a:avLst/>
          </a:prstGeom>
          <a:noFill/>
          <a:ln w="9525">
            <a:noFill/>
            <a:miter lim="800000"/>
            <a:headEnd/>
            <a:tailEnd/>
          </a:ln>
        </p:spPr>
      </p:pic>
      <p:sp>
        <p:nvSpPr>
          <p:cNvPr id="5" name="TextBox 4"/>
          <p:cNvSpPr txBox="1"/>
          <p:nvPr/>
        </p:nvSpPr>
        <p:spPr>
          <a:xfrm>
            <a:off x="0" y="3573016"/>
            <a:ext cx="8604448" cy="5047536"/>
          </a:xfrm>
          <a:prstGeom prst="rect">
            <a:avLst/>
          </a:prstGeom>
          <a:noFill/>
        </p:spPr>
        <p:txBody>
          <a:bodyPr wrap="square" rtlCol="0">
            <a:spAutoFit/>
          </a:bodyPr>
          <a:lstStyle/>
          <a:p>
            <a:r>
              <a:rPr lang="el-GR" dirty="0"/>
              <a:t>ΚΥΡΙΟ ΘΕΜΑ:</a:t>
            </a:r>
          </a:p>
          <a:p>
            <a:endParaRPr lang="el-GR" dirty="0"/>
          </a:p>
          <a:p>
            <a:r>
              <a:rPr lang="el-GR" sz="2800" dirty="0"/>
              <a:t>Ξαφνικά…, Μόλις κάτσαμε ακούσαμε….,  Καθώς μιλούσαμε έγινε κάτι που μας γέμισε με φόβο…</a:t>
            </a:r>
          </a:p>
          <a:p>
            <a:endParaRPr lang="el-GR" sz="2800" dirty="0"/>
          </a:p>
          <a:p>
            <a:r>
              <a:rPr lang="el-GR" sz="2800" dirty="0"/>
              <a:t>Δεν φτάνει που κόπηκε το ρεύμα, δεν μπορούσαμε να βρούμε φακό ή κεριά και σπίρτα…/ Όλα ήταν εναντίον μας…./ Φοβόμασταν να προχωρήσουμε γιατί…. /</a:t>
            </a:r>
          </a:p>
          <a:p>
            <a:endParaRPr lang="el-GR" sz="2800" dirty="0"/>
          </a:p>
          <a:p>
            <a:endParaRPr lang="el-GR" dirty="0"/>
          </a:p>
          <a:p>
            <a:endParaRPr lang="el-GR" dirty="0"/>
          </a:p>
          <a:p>
            <a:endParaRPr lang="el-GR" dirty="0"/>
          </a:p>
          <a:p>
            <a:endParaRPr lang="el-GR"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14861" t="46063" r="37813" b="17516"/>
          <a:stretch>
            <a:fillRect/>
          </a:stretch>
        </p:blipFill>
        <p:spPr bwMode="auto">
          <a:xfrm>
            <a:off x="880021" y="1637514"/>
            <a:ext cx="8280921" cy="3582972"/>
          </a:xfrm>
          <a:prstGeom prst="rect">
            <a:avLst/>
          </a:prstGeom>
          <a:noFill/>
          <a:ln w="9525">
            <a:noFill/>
            <a:miter lim="800000"/>
            <a:headEnd/>
            <a:tailEnd/>
          </a:ln>
        </p:spPr>
      </p:pic>
      <p:pic>
        <p:nvPicPr>
          <p:cNvPr id="4" name="Picture 2"/>
          <p:cNvPicPr>
            <a:picLocks noChangeAspect="1" noChangeArrowheads="1"/>
          </p:cNvPicPr>
          <p:nvPr/>
        </p:nvPicPr>
        <p:blipFill>
          <a:blip r:embed="rId2" cstate="print"/>
          <a:srcRect l="10235" t="30141" r="64307" b="44266"/>
          <a:stretch>
            <a:fillRect/>
          </a:stretch>
        </p:blipFill>
        <p:spPr bwMode="auto">
          <a:xfrm>
            <a:off x="395536" y="507940"/>
            <a:ext cx="3996952" cy="2259147"/>
          </a:xfrm>
          <a:prstGeom prst="rect">
            <a:avLst/>
          </a:prstGeom>
          <a:noFill/>
          <a:ln w="9525">
            <a:noFill/>
            <a:miter lim="800000"/>
            <a:headEnd/>
            <a:tailEnd/>
          </a:ln>
        </p:spPr>
      </p:pic>
      <p:sp>
        <p:nvSpPr>
          <p:cNvPr id="5" name="TextBox 4">
            <a:extLst>
              <a:ext uri="{FF2B5EF4-FFF2-40B4-BE49-F238E27FC236}">
                <a16:creationId xmlns:a16="http://schemas.microsoft.com/office/drawing/2014/main" id="{67A66E7E-0939-4064-9EDC-1D5EEC3E62BD}"/>
              </a:ext>
            </a:extLst>
          </p:cNvPr>
          <p:cNvSpPr txBox="1"/>
          <p:nvPr/>
        </p:nvSpPr>
        <p:spPr>
          <a:xfrm>
            <a:off x="3563888" y="6205674"/>
            <a:ext cx="7272808" cy="369332"/>
          </a:xfrm>
          <a:prstGeom prst="rect">
            <a:avLst/>
          </a:prstGeom>
          <a:noFill/>
        </p:spPr>
        <p:txBody>
          <a:bodyPr wrap="square" rtlCol="0">
            <a:spAutoFit/>
          </a:bodyPr>
          <a:lstStyle/>
          <a:p>
            <a:r>
              <a:rPr lang="el-GR" dirty="0">
                <a:solidFill>
                  <a:srgbClr val="FF0000"/>
                </a:solidFill>
              </a:rPr>
              <a:t>Τι νιώθατε σε όλη τη διάρκεια και τι κάνατε;</a:t>
            </a:r>
            <a:endParaRPr lang="en-CY"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59490" t="62625" r="10071" b="18672"/>
          <a:stretch>
            <a:fillRect/>
          </a:stretch>
        </p:blipFill>
        <p:spPr bwMode="auto">
          <a:xfrm>
            <a:off x="539552" y="0"/>
            <a:ext cx="7704856" cy="2661678"/>
          </a:xfrm>
          <a:prstGeom prst="rect">
            <a:avLst/>
          </a:prstGeom>
          <a:noFill/>
          <a:ln w="9525">
            <a:noFill/>
            <a:miter lim="800000"/>
            <a:headEnd/>
            <a:tailEnd/>
          </a:ln>
        </p:spPr>
      </p:pic>
      <p:sp>
        <p:nvSpPr>
          <p:cNvPr id="4" name="TextBox 3"/>
          <p:cNvSpPr txBox="1"/>
          <p:nvPr/>
        </p:nvSpPr>
        <p:spPr>
          <a:xfrm>
            <a:off x="0" y="3573016"/>
            <a:ext cx="8604448" cy="3323987"/>
          </a:xfrm>
          <a:prstGeom prst="rect">
            <a:avLst/>
          </a:prstGeom>
          <a:noFill/>
        </p:spPr>
        <p:txBody>
          <a:bodyPr wrap="square" rtlCol="0">
            <a:spAutoFit/>
          </a:bodyPr>
          <a:lstStyle/>
          <a:p>
            <a:r>
              <a:rPr lang="el-GR" dirty="0"/>
              <a:t>ΕΠΙΛΙΓΟΣ:</a:t>
            </a:r>
          </a:p>
          <a:p>
            <a:endParaRPr lang="el-GR" dirty="0"/>
          </a:p>
          <a:p>
            <a:r>
              <a:rPr lang="el-GR" sz="2800" dirty="0"/>
              <a:t>Ευτυχώς όλα πήγαν καλά… Τελικά… Στο τέλος… Ένιωσα μεγάλη ανακούφιση…</a:t>
            </a:r>
          </a:p>
          <a:p>
            <a:endParaRPr lang="el-GR" sz="2800" dirty="0"/>
          </a:p>
          <a:p>
            <a:endParaRPr lang="el-GR" dirty="0"/>
          </a:p>
          <a:p>
            <a:endParaRPr lang="el-GR" dirty="0"/>
          </a:p>
          <a:p>
            <a:endParaRPr lang="el-GR" dirty="0"/>
          </a:p>
          <a:p>
            <a:endParaRPr lang="el-GR"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0197" t="27188" r="16712" b="15719"/>
          <a:stretch>
            <a:fillRect/>
          </a:stretch>
        </p:blipFill>
        <p:spPr bwMode="auto">
          <a:xfrm>
            <a:off x="0" y="1484783"/>
            <a:ext cx="9144000" cy="465221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50D2-2A08-4210-B816-0E9DA4ABFEFF}"/>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018CFCAA-3678-4C44-9BA3-4CACB4BA9D9E}"/>
              </a:ext>
            </a:extLst>
          </p:cNvPr>
          <p:cNvSpPr>
            <a:spLocks noGrp="1"/>
          </p:cNvSpPr>
          <p:nvPr>
            <p:ph idx="1"/>
          </p:nvPr>
        </p:nvSpPr>
        <p:spPr/>
        <p:txBody>
          <a:bodyPr/>
          <a:lstStyle/>
          <a:p>
            <a:endParaRPr lang="en-CY" dirty="0"/>
          </a:p>
        </p:txBody>
      </p:sp>
      <p:pic>
        <p:nvPicPr>
          <p:cNvPr id="1026" name="Picture 2" descr="Free Scared Cliparts, Download Free Clip Art, Free Clip Art on Clipart  Library">
            <a:extLst>
              <a:ext uri="{FF2B5EF4-FFF2-40B4-BE49-F238E27FC236}">
                <a16:creationId xmlns:a16="http://schemas.microsoft.com/office/drawing/2014/main" id="{40506943-5ECA-418C-854B-BEF09D67F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2" y="-20924"/>
            <a:ext cx="2116534"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10 Scary Stories for Kids to Tell - IcebreakerIdeas">
            <a:extLst>
              <a:ext uri="{FF2B5EF4-FFF2-40B4-BE49-F238E27FC236}">
                <a16:creationId xmlns:a16="http://schemas.microsoft.com/office/drawing/2014/main" id="{2DA4FC2B-AEDB-413C-9C2D-B64E041000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6375"/>
          <a:stretch/>
        </p:blipFill>
        <p:spPr bwMode="auto">
          <a:xfrm>
            <a:off x="5601202" y="0"/>
            <a:ext cx="3707904" cy="28503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llustration Kid Boy Being Scared Lightning Stock Vector (Royalty Free)  1331998562">
            <a:extLst>
              <a:ext uri="{FF2B5EF4-FFF2-40B4-BE49-F238E27FC236}">
                <a16:creationId xmlns:a16="http://schemas.microsoft.com/office/drawing/2014/main" id="{3811ECEA-D176-4ECF-B09C-0928252E4D4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60"/>
          <a:stretch/>
        </p:blipFill>
        <p:spPr bwMode="auto">
          <a:xfrm>
            <a:off x="35496" y="3863181"/>
            <a:ext cx="2903832" cy="288985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cared Earthquake Stock Illustrations – 18 Scared Earthquake Stock  Illustrations, Vectors &amp; Clipart - Dreamstime">
            <a:extLst>
              <a:ext uri="{FF2B5EF4-FFF2-40B4-BE49-F238E27FC236}">
                <a16:creationId xmlns:a16="http://schemas.microsoft.com/office/drawing/2014/main" id="{394334BC-FE7B-48D8-B503-F944A55EC9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2799" y="769010"/>
            <a:ext cx="2173346" cy="217334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ightmares: 6 Steps to Stop Scary Dreams | Parents">
            <a:extLst>
              <a:ext uri="{FF2B5EF4-FFF2-40B4-BE49-F238E27FC236}">
                <a16:creationId xmlns:a16="http://schemas.microsoft.com/office/drawing/2014/main" id="{D2CA853E-DBF5-49FA-90BB-B4C79435A8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239" r="8442"/>
          <a:stretch/>
        </p:blipFill>
        <p:spPr bwMode="auto">
          <a:xfrm>
            <a:off x="1792127" y="-43464"/>
            <a:ext cx="2173345" cy="3030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8DE1ED5-817C-4F5F-8CFF-2B6CCE74F707}"/>
              </a:ext>
            </a:extLst>
          </p:cNvPr>
          <p:cNvPicPr>
            <a:picLocks noChangeAspect="1"/>
          </p:cNvPicPr>
          <p:nvPr/>
        </p:nvPicPr>
        <p:blipFill>
          <a:blip r:embed="rId7"/>
          <a:stretch>
            <a:fillRect/>
          </a:stretch>
        </p:blipFill>
        <p:spPr>
          <a:xfrm>
            <a:off x="2936064" y="3037420"/>
            <a:ext cx="2665138" cy="2580011"/>
          </a:xfrm>
          <a:prstGeom prst="rect">
            <a:avLst/>
          </a:prstGeom>
        </p:spPr>
      </p:pic>
      <p:pic>
        <p:nvPicPr>
          <p:cNvPr id="13" name="Picture 10" descr="Running Scared Stock Illustrations – 1,671 Running Scared Stock  Illustrations, Vectors &amp; Clipart - Dreamstime">
            <a:extLst>
              <a:ext uri="{FF2B5EF4-FFF2-40B4-BE49-F238E27FC236}">
                <a16:creationId xmlns:a16="http://schemas.microsoft.com/office/drawing/2014/main" id="{C1737E19-1ECC-4CE8-8FD6-03EEFD5A4D4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1762"/>
          <a:stretch/>
        </p:blipFill>
        <p:spPr bwMode="auto">
          <a:xfrm>
            <a:off x="4572000" y="4449514"/>
            <a:ext cx="4706100" cy="23358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What is a Tornado? The Dr. Binocs Show | Best Learning Videos For Kids |  Peekaboo Kidz - YouTube">
            <a:extLst>
              <a:ext uri="{FF2B5EF4-FFF2-40B4-BE49-F238E27FC236}">
                <a16:creationId xmlns:a16="http://schemas.microsoft.com/office/drawing/2014/main" id="{25DA2CAB-448C-4A07-B00E-49C4C7F3F847}"/>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0625" r="10000"/>
          <a:stretch/>
        </p:blipFill>
        <p:spPr bwMode="auto">
          <a:xfrm>
            <a:off x="5982003" y="2695264"/>
            <a:ext cx="3296097" cy="2335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01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12386-D794-4938-B038-5757AE453A4D}"/>
              </a:ext>
            </a:extLst>
          </p:cNvPr>
          <p:cNvSpPr>
            <a:spLocks noGrp="1"/>
          </p:cNvSpPr>
          <p:nvPr>
            <p:ph type="title"/>
          </p:nvPr>
        </p:nvSpPr>
        <p:spPr/>
        <p:txBody>
          <a:bodyPr/>
          <a:lstStyle/>
          <a:p>
            <a:endParaRPr lang="en-CY"/>
          </a:p>
        </p:txBody>
      </p:sp>
      <p:sp>
        <p:nvSpPr>
          <p:cNvPr id="3" name="Content Placeholder 2">
            <a:extLst>
              <a:ext uri="{FF2B5EF4-FFF2-40B4-BE49-F238E27FC236}">
                <a16:creationId xmlns:a16="http://schemas.microsoft.com/office/drawing/2014/main" id="{AA326A63-2EE9-494E-963B-0D57A5557364}"/>
              </a:ext>
            </a:extLst>
          </p:cNvPr>
          <p:cNvSpPr>
            <a:spLocks noGrp="1"/>
          </p:cNvSpPr>
          <p:nvPr>
            <p:ph idx="1"/>
          </p:nvPr>
        </p:nvSpPr>
        <p:spPr/>
        <p:txBody>
          <a:bodyPr/>
          <a:lstStyle/>
          <a:p>
            <a:endParaRPr lang="en-CY" dirty="0"/>
          </a:p>
        </p:txBody>
      </p:sp>
      <p:pic>
        <p:nvPicPr>
          <p:cNvPr id="2052" name="Picture 4" descr="Dont Talk Strangers Message Kids Beware Stock Illustration 1405941707">
            <a:extLst>
              <a:ext uri="{FF2B5EF4-FFF2-40B4-BE49-F238E27FC236}">
                <a16:creationId xmlns:a16="http://schemas.microsoft.com/office/drawing/2014/main" id="{0C84E83C-63DA-48FD-8394-F89FCA9B45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0259" y="780"/>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st Child Stock Illustrations – 1,349 Lost Child Stock Illustrations,  Vectors &amp; Clipart - Dreamstime">
            <a:extLst>
              <a:ext uri="{FF2B5EF4-FFF2-40B4-BE49-F238E27FC236}">
                <a16:creationId xmlns:a16="http://schemas.microsoft.com/office/drawing/2014/main" id="{EDF50CCB-4F65-4014-94A5-67A74ABD03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90" t="5901" r="6213" b="10671"/>
          <a:stretch/>
        </p:blipFill>
        <p:spPr bwMode="auto">
          <a:xfrm>
            <a:off x="2613510" y="3356646"/>
            <a:ext cx="3407376" cy="34270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ildren getting lost at the ski resort - Stock Illustration [3947790] -  PIXTA">
            <a:extLst>
              <a:ext uri="{FF2B5EF4-FFF2-40B4-BE49-F238E27FC236}">
                <a16:creationId xmlns:a16="http://schemas.microsoft.com/office/drawing/2014/main" id="{BF3BCFFB-7E1A-4316-BCCA-5FFE6B0DA3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782" y="3618441"/>
            <a:ext cx="3074227" cy="296492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CF9872C-0CDF-4E29-A9FA-7D6BB04C68C3}"/>
              </a:ext>
            </a:extLst>
          </p:cNvPr>
          <p:cNvGrpSpPr/>
          <p:nvPr/>
        </p:nvGrpSpPr>
        <p:grpSpPr>
          <a:xfrm>
            <a:off x="61990" y="20512"/>
            <a:ext cx="6250664" cy="4041752"/>
            <a:chOff x="61990" y="20512"/>
            <a:chExt cx="6250664" cy="4041752"/>
          </a:xfrm>
        </p:grpSpPr>
        <p:pic>
          <p:nvPicPr>
            <p:cNvPr id="2050" name="Picture 2" descr="Σύνδεσμοι | grammar">
              <a:extLst>
                <a:ext uri="{FF2B5EF4-FFF2-40B4-BE49-F238E27FC236}">
                  <a16:creationId xmlns:a16="http://schemas.microsoft.com/office/drawing/2014/main" id="{4B92D2F5-1969-436D-A120-EF388291F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0" y="20512"/>
              <a:ext cx="2828775" cy="254065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ree house clip art free | Clip art » Treehouse Clip art | Clip art, Free  clip art, Baby clip art">
              <a:extLst>
                <a:ext uri="{FF2B5EF4-FFF2-40B4-BE49-F238E27FC236}">
                  <a16:creationId xmlns:a16="http://schemas.microsoft.com/office/drawing/2014/main" id="{A6A76C0A-6847-49FE-AE5C-2445667539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8719" y="145415"/>
              <a:ext cx="3303935" cy="3916849"/>
            </a:xfrm>
            <a:prstGeom prst="rect">
              <a:avLst/>
            </a:prstGeom>
            <a:noFill/>
            <a:extLst>
              <a:ext uri="{909E8E84-426E-40DD-AFC4-6F175D3DCCD1}">
                <a14:hiddenFill xmlns:a14="http://schemas.microsoft.com/office/drawing/2010/main">
                  <a:solidFill>
                    <a:srgbClr val="FFFFFF"/>
                  </a:solidFill>
                </a14:hiddenFill>
              </a:ext>
            </a:extLst>
          </p:spPr>
        </p:pic>
      </p:grpSp>
      <p:pic>
        <p:nvPicPr>
          <p:cNvPr id="2060" name="Picture 12" descr="fire prevention in house - Clip Art Library">
            <a:extLst>
              <a:ext uri="{FF2B5EF4-FFF2-40B4-BE49-F238E27FC236}">
                <a16:creationId xmlns:a16="http://schemas.microsoft.com/office/drawing/2014/main" id="{9C843A0B-5B24-4E22-BF7C-142C142F2C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21" y="2529519"/>
            <a:ext cx="3074227" cy="246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06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έκθεσης</a:t>
            </a:r>
            <a:endParaRPr lang="en-US" dirty="0"/>
          </a:p>
        </p:txBody>
      </p:sp>
      <p:sp>
        <p:nvSpPr>
          <p:cNvPr id="3" name="Content Placeholder 2"/>
          <p:cNvSpPr>
            <a:spLocks noGrp="1"/>
          </p:cNvSpPr>
          <p:nvPr>
            <p:ph idx="1"/>
          </p:nvPr>
        </p:nvSpPr>
        <p:spPr>
          <a:xfrm>
            <a:off x="457200" y="1600201"/>
            <a:ext cx="8229600" cy="3917032"/>
          </a:xfrm>
        </p:spPr>
        <p:txBody>
          <a:bodyPr>
            <a:normAutofit fontScale="25000" lnSpcReduction="20000"/>
          </a:bodyPr>
          <a:lstStyle/>
          <a:p>
            <a:pPr marL="0" indent="0">
              <a:buNone/>
            </a:pPr>
            <a:r>
              <a:rPr lang="el-GR" sz="8000" dirty="0"/>
              <a:t>	</a:t>
            </a:r>
            <a:r>
              <a:rPr lang="en-CY" sz="8000" dirty="0"/>
              <a:t> </a:t>
            </a:r>
            <a:r>
              <a:rPr lang="en-CY" sz="8000" dirty="0" err="1"/>
              <a:t>Ήτ</a:t>
            </a:r>
            <a:r>
              <a:rPr lang="en-CY" sz="8000" dirty="0"/>
              <a:t>αν μία από εκείνες, τις περίεργες, κρύες νύχτες του χειμώνα που ενώ διαισθάνεσαι πως κάτι άσχημο θα συμβεί, προσπερνάς τις αρνητικές σου σκέψεις για να φανείς γενναίος άνθρωπος στον εαυτό σου.</a:t>
            </a:r>
            <a:br>
              <a:rPr lang="en-CY" sz="8000" dirty="0"/>
            </a:br>
            <a:r>
              <a:rPr lang="en-CY" sz="8000" dirty="0"/>
              <a:t>   Η ξα</a:t>
            </a:r>
            <a:r>
              <a:rPr lang="en-CY" sz="8000" dirty="0" err="1"/>
              <a:t>δέρφη</a:t>
            </a:r>
            <a:r>
              <a:rPr lang="en-CY" sz="8000" dirty="0"/>
              <a:t> </a:t>
            </a:r>
            <a:r>
              <a:rPr lang="en-CY" sz="8000" dirty="0" err="1"/>
              <a:t>μου</a:t>
            </a:r>
            <a:r>
              <a:rPr lang="en-CY" sz="8000" dirty="0"/>
              <a:t> </a:t>
            </a:r>
            <a:r>
              <a:rPr lang="en-CY" sz="8000" dirty="0" err="1"/>
              <a:t>κι</a:t>
            </a:r>
            <a:r>
              <a:rPr lang="en-CY" sz="8000" dirty="0"/>
              <a:t> </a:t>
            </a:r>
            <a:r>
              <a:rPr lang="en-CY" sz="8000" dirty="0" err="1"/>
              <a:t>εγώ</a:t>
            </a:r>
            <a:r>
              <a:rPr lang="en-CY" sz="8000" dirty="0"/>
              <a:t> β</a:t>
            </a:r>
            <a:r>
              <a:rPr lang="en-CY" sz="8000" dirty="0" err="1"/>
              <a:t>ρισκόμ</a:t>
            </a:r>
            <a:r>
              <a:rPr lang="en-CY" sz="8000" dirty="0"/>
              <a:t>ασταν στο σαλόνι του σπιτιού μου, πίναμε αχνιστή σοκολάτα με γεύση φράουλα - φουντούκι  και παίζαμε ήσυχα το αγαπημένο μας επιτραπέζιο παιχνίδι, τη Μονόπολη.</a:t>
            </a:r>
            <a:br>
              <a:rPr lang="en-CY" sz="8000" dirty="0"/>
            </a:br>
            <a:r>
              <a:rPr lang="en-CY" sz="8000" dirty="0"/>
              <a:t>   Ξα</a:t>
            </a:r>
            <a:r>
              <a:rPr lang="en-CY" sz="8000" dirty="0" err="1"/>
              <a:t>φνικά</a:t>
            </a:r>
            <a:r>
              <a:rPr lang="en-CY" sz="8000" dirty="0"/>
              <a:t>, </a:t>
            </a:r>
            <a:r>
              <a:rPr lang="en-CY" sz="8000" dirty="0" err="1"/>
              <a:t>κερ</a:t>
            </a:r>
            <a:r>
              <a:rPr lang="en-CY" sz="8000" dirty="0"/>
              <a:t>αυνοί και αστραπές έσχισαν με βία τον νυχτερινό ουρανό, ενώ οι ηχηρές βροντές ανάγκαζαν τα τζάμια των παραθύρων να τρίζουν με λύσσα. </a:t>
            </a:r>
            <a:r>
              <a:rPr lang="en-CY" sz="8000" dirty="0" err="1"/>
              <a:t>Οι</a:t>
            </a:r>
            <a:r>
              <a:rPr lang="en-CY" sz="8000" dirty="0"/>
              <a:t> </a:t>
            </a:r>
            <a:r>
              <a:rPr lang="en-CY" sz="8000" dirty="0" err="1"/>
              <a:t>στ</a:t>
            </a:r>
            <a:r>
              <a:rPr lang="en-CY" sz="8000" dirty="0"/>
              <a:t>αγόνες της βροχής έπεφταν αδιάλειπτα στο έδαφος και μέσα σε ελάχιστα δευτερόλεπτα οι δρόμοι και τα υπόγεια είχαν πλημμυρίσει. </a:t>
            </a:r>
            <a:r>
              <a:rPr lang="en-CY" sz="8000" dirty="0" err="1"/>
              <a:t>Πλησιάσ</a:t>
            </a:r>
            <a:r>
              <a:rPr lang="en-CY" sz="8000" dirty="0"/>
              <a:t>αμε το μεγάλο παράθυρο του σαλονιού και κολλήσαμε τα πρόσωπά μας στο τζάμι.</a:t>
            </a:r>
            <a:br>
              <a:rPr lang="en-CY" sz="8000" dirty="0"/>
            </a:br>
            <a:r>
              <a:rPr lang="en-CY" sz="8000" dirty="0"/>
              <a:t>    «</a:t>
            </a:r>
            <a:r>
              <a:rPr lang="en-CY" sz="8000" dirty="0" err="1"/>
              <a:t>Λες</a:t>
            </a:r>
            <a:r>
              <a:rPr lang="en-CY" sz="8000" dirty="0"/>
              <a:t> να </a:t>
            </a:r>
            <a:r>
              <a:rPr lang="en-CY" sz="8000" dirty="0" err="1"/>
              <a:t>φτάσει</a:t>
            </a:r>
            <a:r>
              <a:rPr lang="en-CY" sz="8000" dirty="0"/>
              <a:t> </a:t>
            </a:r>
            <a:r>
              <a:rPr lang="en-CY" sz="8000" dirty="0" err="1"/>
              <a:t>το</a:t>
            </a:r>
            <a:r>
              <a:rPr lang="en-CY" sz="8000" dirty="0"/>
              <a:t> </a:t>
            </a:r>
            <a:r>
              <a:rPr lang="en-CY" sz="8000" dirty="0" err="1"/>
              <a:t>νερό</a:t>
            </a:r>
            <a:r>
              <a:rPr lang="en-CY" sz="8000" dirty="0"/>
              <a:t> </a:t>
            </a:r>
            <a:r>
              <a:rPr lang="en-CY" sz="8000" dirty="0" err="1"/>
              <a:t>ως</a:t>
            </a:r>
            <a:r>
              <a:rPr lang="en-CY" sz="8000" dirty="0"/>
              <a:t> </a:t>
            </a:r>
            <a:r>
              <a:rPr lang="en-CY" sz="8000" dirty="0" err="1"/>
              <a:t>εδώ</a:t>
            </a:r>
            <a:r>
              <a:rPr lang="en-CY" sz="8000" dirty="0"/>
              <a:t>;», </a:t>
            </a:r>
            <a:r>
              <a:rPr lang="en-CY" sz="8000" dirty="0" err="1"/>
              <a:t>με</a:t>
            </a:r>
            <a:r>
              <a:rPr lang="en-CY" sz="8000" dirty="0"/>
              <a:t> </a:t>
            </a:r>
            <a:r>
              <a:rPr lang="en-CY" sz="8000" dirty="0" err="1"/>
              <a:t>ρώτησε</a:t>
            </a:r>
            <a:r>
              <a:rPr lang="en-CY" sz="8000" dirty="0"/>
              <a:t> </a:t>
            </a:r>
            <a:r>
              <a:rPr lang="en-CY" sz="8000" dirty="0" err="1"/>
              <a:t>με</a:t>
            </a:r>
            <a:r>
              <a:rPr lang="en-CY" sz="8000" dirty="0"/>
              <a:t> α</a:t>
            </a:r>
            <a:r>
              <a:rPr lang="en-CY" sz="8000" dirty="0" err="1"/>
              <a:t>γωνί</a:t>
            </a:r>
            <a:r>
              <a:rPr lang="en-CY" sz="8000" dirty="0"/>
              <a:t>α η ξαδέρφη μου μα πριν προλάβει να ολοκληρώσει τη φράση της, ακούστηκε ένα δυνατό «τσαφ» και το ρεύμα κόπηκε μεμιάς. </a:t>
            </a:r>
            <a:r>
              <a:rPr lang="en-CY" sz="8000" dirty="0" err="1"/>
              <a:t>Μείν</a:t>
            </a:r>
            <a:r>
              <a:rPr lang="en-CY" sz="8000" dirty="0"/>
              <a:t>αμε στα σκοτάδια με μοναδικό φως τη λάμψη από τους ηλεκτρικούς σπινθήρες της φύσης, που ανά τακτά χρονικά διαστήματα φώτιζαν στιγμιαία το έδαφος, σχηματίζοντας πάνω του τρομακτικές σκιές από τα αντικείμενα που υπήρχαν στον δρόμο.</a:t>
            </a:r>
            <a:r>
              <a:rPr lang="en-CY" dirty="0"/>
              <a:t/>
            </a:r>
            <a:br>
              <a:rPr lang="en-CY" dirty="0"/>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65919"/>
            <a:ext cx="8229600" cy="5511354"/>
          </a:xfrm>
        </p:spPr>
        <p:txBody>
          <a:bodyPr>
            <a:normAutofit fontScale="55000" lnSpcReduction="20000"/>
          </a:bodyPr>
          <a:lstStyle/>
          <a:p>
            <a:pPr marL="0" indent="0">
              <a:buNone/>
            </a:pPr>
            <a:r>
              <a:rPr lang="el-GR" dirty="0"/>
              <a:t>     </a:t>
            </a:r>
            <a:r>
              <a:rPr lang="en-CY" dirty="0"/>
              <a:t>Η ξα</a:t>
            </a:r>
            <a:r>
              <a:rPr lang="en-CY" dirty="0" err="1"/>
              <a:t>δέρφη</a:t>
            </a:r>
            <a:r>
              <a:rPr lang="en-CY" dirty="0"/>
              <a:t> </a:t>
            </a:r>
            <a:r>
              <a:rPr lang="en-CY" dirty="0" err="1"/>
              <a:t>μου</a:t>
            </a:r>
            <a:r>
              <a:rPr lang="en-CY" dirty="0"/>
              <a:t> </a:t>
            </a:r>
            <a:r>
              <a:rPr lang="en-CY" dirty="0" err="1"/>
              <a:t>με</a:t>
            </a:r>
            <a:r>
              <a:rPr lang="en-CY" dirty="0"/>
              <a:t> α</a:t>
            </a:r>
            <a:r>
              <a:rPr lang="en-CY" dirty="0" err="1"/>
              <a:t>γκάλι</a:t>
            </a:r>
            <a:r>
              <a:rPr lang="en-CY" dirty="0"/>
              <a:t>ασε κι άρχισε να κλαίει: «θα πέσει κεραυνός πάνω μας </a:t>
            </a:r>
            <a:r>
              <a:rPr lang="en-CY" sz="3600" dirty="0"/>
              <a:t>και θα μας κάψει ή θα μας φάνε τα φαντάσματα της στράτας!», έλεγε κι έτρεμε ολόκληρη από τον φόβο της.</a:t>
            </a:r>
            <a:br>
              <a:rPr lang="en-CY" sz="3600" dirty="0"/>
            </a:br>
            <a:r>
              <a:rPr lang="en-CY" sz="3600" dirty="0"/>
              <a:t>    Ξα</a:t>
            </a:r>
            <a:r>
              <a:rPr lang="en-CY" sz="3600" dirty="0" err="1"/>
              <a:t>φνιάστηκ</a:t>
            </a:r>
            <a:r>
              <a:rPr lang="en-CY" sz="3600" dirty="0"/>
              <a:t>α από την αντίδρασή της. </a:t>
            </a:r>
            <a:r>
              <a:rPr lang="en-CY" sz="3600" dirty="0" err="1"/>
              <a:t>Της</a:t>
            </a:r>
            <a:r>
              <a:rPr lang="en-CY" sz="3600" dirty="0"/>
              <a:t> </a:t>
            </a:r>
            <a:r>
              <a:rPr lang="en-CY" sz="3600" dirty="0" err="1"/>
              <a:t>χάιδεψ</a:t>
            </a:r>
            <a:r>
              <a:rPr lang="en-CY" sz="3600" dirty="0"/>
              <a:t>α τα μαλλιά απαλά και προσπάθησα να κρύψω τη δική μου αγωνία, για να μην την τρομάξω περισσότερο. </a:t>
            </a:r>
            <a:r>
              <a:rPr lang="en-CY" sz="3600" dirty="0" err="1"/>
              <a:t>Μέσ</a:t>
            </a:r>
            <a:r>
              <a:rPr lang="en-CY" sz="3600" dirty="0"/>
              <a:t>α μου όμως ήμουν πανικόβλητη, διότι είχα ακούσει πολλές ιστορίες για ανθρώπους που έχασαν τη ζωή τους από χτύπημα του κεραυνού.    «</a:t>
            </a:r>
            <a:r>
              <a:rPr lang="en-CY" sz="3600" dirty="0" err="1"/>
              <a:t>Μη</a:t>
            </a:r>
            <a:r>
              <a:rPr lang="en-CY" sz="3600" dirty="0"/>
              <a:t> </a:t>
            </a:r>
            <a:r>
              <a:rPr lang="en-CY" sz="3600" dirty="0" err="1"/>
              <a:t>φο</a:t>
            </a:r>
            <a:r>
              <a:rPr lang="en-CY" sz="3600" dirty="0"/>
              <a:t>βάσαι, η μαμά μού έχει πει πως στην εκκλησία υπάρχει αλεξικέραυνο που μαζεύει τους κεραυνούς και φαντάσματα δεν υπάρχουν! </a:t>
            </a:r>
            <a:r>
              <a:rPr lang="en-CY" sz="3600" dirty="0" err="1"/>
              <a:t>Δεν</a:t>
            </a:r>
            <a:r>
              <a:rPr lang="en-CY" sz="3600" dirty="0"/>
              <a:t> θα π</a:t>
            </a:r>
            <a:r>
              <a:rPr lang="en-CY" sz="3600" dirty="0" err="1"/>
              <a:t>άθουμε</a:t>
            </a:r>
            <a:r>
              <a:rPr lang="en-CY" sz="3600" dirty="0"/>
              <a:t> </a:t>
            </a:r>
            <a:r>
              <a:rPr lang="en-CY" sz="3600" dirty="0" err="1"/>
              <a:t>τί</a:t>
            </a:r>
            <a:r>
              <a:rPr lang="en-CY" sz="3600" dirty="0"/>
              <a:t>ποτα, θα δεις…», της είπα θέλοντας να την παρηγορήσω.</a:t>
            </a:r>
            <a:br>
              <a:rPr lang="en-CY" sz="3600" dirty="0"/>
            </a:br>
            <a:r>
              <a:rPr lang="en-CY" sz="3600" dirty="0"/>
              <a:t>     Η ξα</a:t>
            </a:r>
            <a:r>
              <a:rPr lang="en-CY" sz="3600" dirty="0" err="1"/>
              <a:t>δέρφη</a:t>
            </a:r>
            <a:r>
              <a:rPr lang="en-CY" sz="3600" dirty="0"/>
              <a:t> </a:t>
            </a:r>
            <a:r>
              <a:rPr lang="en-CY" sz="3600" dirty="0" err="1"/>
              <a:t>μου</a:t>
            </a:r>
            <a:r>
              <a:rPr lang="en-CY" sz="3600" dirty="0"/>
              <a:t> </a:t>
            </a:r>
            <a:r>
              <a:rPr lang="en-CY" sz="3600" dirty="0" err="1"/>
              <a:t>με</a:t>
            </a:r>
            <a:r>
              <a:rPr lang="en-CY" sz="3600" dirty="0"/>
              <a:t> </a:t>
            </a:r>
            <a:r>
              <a:rPr lang="en-CY" sz="3600" dirty="0" err="1"/>
              <a:t>το</a:t>
            </a:r>
            <a:r>
              <a:rPr lang="en-CY" sz="3600" dirty="0"/>
              <a:t> </a:t>
            </a:r>
            <a:r>
              <a:rPr lang="en-CY" sz="3600" dirty="0" err="1"/>
              <a:t>άκουσμ</a:t>
            </a:r>
            <a:r>
              <a:rPr lang="en-CY" sz="3600" dirty="0"/>
              <a:t>α των λόγων μου ηρέμησε κι έμεινε να κοιτά τη βροχή που είχε αρχίσει να καταλαγιάζει. </a:t>
            </a:r>
            <a:r>
              <a:rPr lang="en-CY" sz="3600" dirty="0" err="1"/>
              <a:t>Μετά</a:t>
            </a:r>
            <a:r>
              <a:rPr lang="en-CY" sz="3600" dirty="0"/>
              <a:t> από </a:t>
            </a:r>
            <a:r>
              <a:rPr lang="en-CY" sz="3600" dirty="0" err="1"/>
              <a:t>λίγο</a:t>
            </a:r>
            <a:r>
              <a:rPr lang="en-CY" sz="3600" dirty="0"/>
              <a:t>, </a:t>
            </a:r>
            <a:r>
              <a:rPr lang="en-CY" sz="3600" dirty="0" err="1"/>
              <a:t>το</a:t>
            </a:r>
            <a:r>
              <a:rPr lang="en-CY" sz="3600" dirty="0"/>
              <a:t> </a:t>
            </a:r>
            <a:r>
              <a:rPr lang="en-CY" sz="3600" dirty="0" err="1"/>
              <a:t>νερό</a:t>
            </a:r>
            <a:r>
              <a:rPr lang="en-CY" sz="3600" dirty="0"/>
              <a:t> υπ</a:t>
            </a:r>
            <a:r>
              <a:rPr lang="en-CY" sz="3600" dirty="0" err="1"/>
              <a:t>οχώρησε</a:t>
            </a:r>
            <a:r>
              <a:rPr lang="en-CY" sz="3600" dirty="0"/>
              <a:t> </a:t>
            </a:r>
            <a:r>
              <a:rPr lang="en-CY" sz="3600" dirty="0" err="1"/>
              <a:t>εντελώς</a:t>
            </a:r>
            <a:r>
              <a:rPr lang="en-CY" sz="3600" dirty="0"/>
              <a:t> από </a:t>
            </a:r>
            <a:r>
              <a:rPr lang="en-CY" sz="3600" dirty="0" err="1"/>
              <a:t>όλες</a:t>
            </a:r>
            <a:r>
              <a:rPr lang="en-CY" sz="3600" dirty="0"/>
              <a:t> </a:t>
            </a:r>
            <a:r>
              <a:rPr lang="en-CY" sz="3600" dirty="0" err="1"/>
              <a:t>τις</a:t>
            </a:r>
            <a:r>
              <a:rPr lang="en-CY" sz="3600" dirty="0"/>
              <a:t> </a:t>
            </a:r>
            <a:r>
              <a:rPr lang="en-CY" sz="3600" dirty="0" err="1"/>
              <a:t>οδούς</a:t>
            </a:r>
            <a:r>
              <a:rPr lang="en-CY" sz="3600" dirty="0"/>
              <a:t> </a:t>
            </a:r>
            <a:r>
              <a:rPr lang="en-CY" sz="3600" dirty="0" err="1"/>
              <a:t>της</a:t>
            </a:r>
            <a:r>
              <a:rPr lang="en-CY" sz="3600" dirty="0"/>
              <a:t> </a:t>
            </a:r>
            <a:r>
              <a:rPr lang="en-CY" sz="3600" dirty="0" err="1"/>
              <a:t>γειτονιάς</a:t>
            </a:r>
            <a:r>
              <a:rPr lang="en-CY" sz="3600" dirty="0"/>
              <a:t> και η ΔΕΗ απ</a:t>
            </a:r>
            <a:r>
              <a:rPr lang="en-CY" sz="3600" dirty="0" err="1"/>
              <a:t>οκ</a:t>
            </a:r>
            <a:r>
              <a:rPr lang="en-CY" sz="3600" dirty="0"/>
              <a:t>ατέστησε τη βλάβη που η απότομη καταιγίδα είχε προκαλέσει.</a:t>
            </a:r>
            <a:br>
              <a:rPr lang="en-CY" sz="3600" dirty="0"/>
            </a:br>
            <a:r>
              <a:rPr lang="en-CY" sz="3600" dirty="0"/>
              <a:t>    «</a:t>
            </a:r>
            <a:r>
              <a:rPr lang="en-CY" sz="3600" dirty="0" err="1"/>
              <a:t>Σε</a:t>
            </a:r>
            <a:r>
              <a:rPr lang="en-CY" sz="3600" dirty="0"/>
              <a:t> </a:t>
            </a:r>
            <a:r>
              <a:rPr lang="en-CY" sz="3600" dirty="0" err="1"/>
              <a:t>ευχ</a:t>
            </a:r>
            <a:r>
              <a:rPr lang="en-CY" sz="3600" dirty="0"/>
              <a:t>αριστώ που μου έδωσες κουράγιο! </a:t>
            </a:r>
            <a:r>
              <a:rPr lang="en-CY" sz="3600" dirty="0" err="1"/>
              <a:t>Είσ</a:t>
            </a:r>
            <a:r>
              <a:rPr lang="en-CY" sz="3600" dirty="0"/>
              <a:t>αι πολύ ψύχραιμη στις δύσκολες καταστάσεις. </a:t>
            </a:r>
            <a:r>
              <a:rPr lang="en-CY" sz="3600" dirty="0" err="1"/>
              <a:t>Είσ</a:t>
            </a:r>
            <a:r>
              <a:rPr lang="en-CY" sz="3600" dirty="0"/>
              <a:t>αι για μένα η ηρωίδα μου», μού είπε η ξαδέρφη μου και με έκανε να κοκκινίσω.</a:t>
            </a:r>
            <a:br>
              <a:rPr lang="en-CY" sz="3600" dirty="0"/>
            </a:br>
            <a:r>
              <a:rPr lang="en-CY" sz="3600" dirty="0"/>
              <a:t>    </a:t>
            </a:r>
            <a:r>
              <a:rPr lang="en-CY" sz="3600" dirty="0" err="1"/>
              <a:t>Τελικά</a:t>
            </a:r>
            <a:r>
              <a:rPr lang="en-CY" sz="3600" dirty="0"/>
              <a:t>, η βρα</a:t>
            </a:r>
            <a:r>
              <a:rPr lang="en-CY" sz="3600" dirty="0" err="1"/>
              <a:t>διά</a:t>
            </a:r>
            <a:r>
              <a:rPr lang="en-CY" sz="3600" dirty="0"/>
              <a:t> μας </a:t>
            </a:r>
            <a:r>
              <a:rPr lang="en-CY" sz="3600" dirty="0" err="1"/>
              <a:t>συνεχίστηκε</a:t>
            </a:r>
            <a:r>
              <a:rPr lang="en-CY" sz="3600" dirty="0"/>
              <a:t> </a:t>
            </a:r>
            <a:r>
              <a:rPr lang="en-CY" sz="3600" dirty="0" err="1"/>
              <a:t>δίχως</a:t>
            </a:r>
            <a:r>
              <a:rPr lang="en-CY" sz="3600" dirty="0"/>
              <a:t> </a:t>
            </a:r>
            <a:r>
              <a:rPr lang="en-CY" sz="3600" dirty="0" err="1"/>
              <a:t>άλλες</a:t>
            </a:r>
            <a:r>
              <a:rPr lang="en-CY" sz="3600" dirty="0"/>
              <a:t> </a:t>
            </a:r>
            <a:r>
              <a:rPr lang="en-CY" sz="3600" dirty="0" err="1"/>
              <a:t>δυσάρεστες</a:t>
            </a:r>
            <a:r>
              <a:rPr lang="en-CY" sz="3600" dirty="0"/>
              <a:t> </a:t>
            </a:r>
            <a:r>
              <a:rPr lang="en-CY" sz="3600" dirty="0" err="1"/>
              <a:t>εκ</a:t>
            </a:r>
            <a:r>
              <a:rPr lang="en-CY" sz="3600" dirty="0"/>
              <a:t>πλήξεις, παίζοντας, ζωγραφίζοντας και κάνοντας χορευτικές φιγούρες έως την πρωινή αυγούλα, όπου οι γονείς μας μάς βρήκαν ξεθεωμένες να κοιμόμαστε πάνω στο ζεστό χαλί του σαλονιού.  </a:t>
            </a:r>
          </a:p>
          <a:p>
            <a:endParaRPr lang="el-GR" dirty="0"/>
          </a:p>
          <a:p>
            <a:pPr marL="0" indent="0">
              <a:buNone/>
            </a:pPr>
            <a:endParaRPr lang="en-CY" dirty="0"/>
          </a:p>
        </p:txBody>
      </p:sp>
      <p:sp>
        <p:nvSpPr>
          <p:cNvPr id="2" name="Rectangle 1">
            <a:extLst>
              <a:ext uri="{FF2B5EF4-FFF2-40B4-BE49-F238E27FC236}">
                <a16:creationId xmlns:a16="http://schemas.microsoft.com/office/drawing/2014/main" id="{C152EACE-1D13-4F95-83EE-B59A1AE6E213}"/>
              </a:ext>
            </a:extLst>
          </p:cNvPr>
          <p:cNvSpPr/>
          <p:nvPr/>
        </p:nvSpPr>
        <p:spPr>
          <a:xfrm>
            <a:off x="3909120" y="5849671"/>
            <a:ext cx="4572000" cy="772904"/>
          </a:xfrm>
          <a:prstGeom prst="rect">
            <a:avLst/>
          </a:prstGeom>
        </p:spPr>
        <p:txBody>
          <a:bodyPr>
            <a:spAutoFit/>
          </a:bodyPr>
          <a:lstStyle/>
          <a:p>
            <a:pPr algn="r">
              <a:lnSpc>
                <a:spcPct val="107000"/>
              </a:lnSpc>
              <a:spcAft>
                <a:spcPts val="800"/>
              </a:spcAft>
            </a:pPr>
            <a:r>
              <a:rPr lang="en-CY"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Κείμενο</a:t>
            </a:r>
            <a:r>
              <a:rPr lang="en-CY"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endParaRPr lang="en-CY" sz="14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CY"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Λογγίνου</a:t>
            </a:r>
            <a:r>
              <a:rPr lang="en-CY"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 </a:t>
            </a:r>
            <a:r>
              <a:rPr lang="en-CY" dirty="0" err="1">
                <a:solidFill>
                  <a:srgbClr val="000000"/>
                </a:solidFill>
                <a:latin typeface="Georgia" panose="02040502050405020303" pitchFamily="18" charset="0"/>
                <a:ea typeface="Times New Roman" panose="02020603050405020304" pitchFamily="18" charset="0"/>
                <a:cs typeface="Times New Roman" panose="02020603050405020304" pitchFamily="18" charset="0"/>
              </a:rPr>
              <a:t>Δήμητρ</a:t>
            </a:r>
            <a:r>
              <a:rPr lang="en-CY" dirty="0">
                <a:solidFill>
                  <a:srgbClr val="000000"/>
                </a:solidFill>
                <a:latin typeface="Georgia" panose="02040502050405020303" pitchFamily="18" charset="0"/>
                <a:ea typeface="Times New Roman" panose="02020603050405020304" pitchFamily="18" charset="0"/>
                <a:cs typeface="Times New Roman" panose="02020603050405020304" pitchFamily="18" charset="0"/>
              </a:rPr>
              <a:t>α</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2448" t="32110" r="32208" b="46031"/>
          <a:stretch>
            <a:fillRect/>
          </a:stretch>
        </p:blipFill>
        <p:spPr bwMode="auto">
          <a:xfrm>
            <a:off x="0" y="260648"/>
            <a:ext cx="9079270" cy="2016224"/>
          </a:xfrm>
          <a:prstGeom prst="rect">
            <a:avLst/>
          </a:prstGeom>
          <a:noFill/>
          <a:ln w="9525">
            <a:noFill/>
            <a:miter lim="800000"/>
            <a:headEnd/>
            <a:tailEnd/>
          </a:ln>
        </p:spPr>
      </p:pic>
      <p:sp>
        <p:nvSpPr>
          <p:cNvPr id="3" name="TextBox 2"/>
          <p:cNvSpPr txBox="1"/>
          <p:nvPr/>
        </p:nvSpPr>
        <p:spPr>
          <a:xfrm>
            <a:off x="395536" y="2492896"/>
            <a:ext cx="8136904" cy="369332"/>
          </a:xfrm>
          <a:prstGeom prst="rect">
            <a:avLst/>
          </a:prstGeom>
          <a:noFill/>
        </p:spPr>
        <p:txBody>
          <a:bodyPr wrap="square" rtlCol="0">
            <a:spAutoFit/>
          </a:bodyPr>
          <a:lstStyle/>
          <a:p>
            <a:endParaRPr lang="en-US" dirty="0"/>
          </a:p>
        </p:txBody>
      </p:sp>
      <p:sp>
        <p:nvSpPr>
          <p:cNvPr id="6" name="TextBox 5"/>
          <p:cNvSpPr txBox="1"/>
          <p:nvPr/>
        </p:nvSpPr>
        <p:spPr>
          <a:xfrm>
            <a:off x="1043608" y="2677562"/>
            <a:ext cx="7056784" cy="3693319"/>
          </a:xfrm>
          <a:prstGeom prst="rect">
            <a:avLst/>
          </a:prstGeom>
          <a:noFill/>
        </p:spPr>
        <p:txBody>
          <a:bodyPr wrap="square" rtlCol="0">
            <a:spAutoFit/>
          </a:bodyPr>
          <a:lstStyle/>
          <a:p>
            <a:r>
              <a:rPr lang="el-GR" dirty="0"/>
              <a:t>ΠΡΩΤΗ ΠΑΡΑΓΡΑΦΟΣ:</a:t>
            </a:r>
          </a:p>
          <a:p>
            <a:r>
              <a:rPr lang="el-GR" dirty="0">
                <a:solidFill>
                  <a:srgbClr val="FF0000"/>
                </a:solidFill>
              </a:rPr>
              <a:t>ΠΟΤΕ??? </a:t>
            </a:r>
            <a:r>
              <a:rPr lang="el-GR" dirty="0"/>
              <a:t>Την περασμένη άνοιξη, Ένα καλοκαίρι, Πριν από 3 χρόνια, Πέρσι, Όταν ήμουν 5 χρονών…</a:t>
            </a:r>
          </a:p>
          <a:p>
            <a:endParaRPr lang="el-GR" dirty="0"/>
          </a:p>
          <a:p>
            <a:r>
              <a:rPr lang="el-GR" dirty="0">
                <a:solidFill>
                  <a:srgbClr val="FF0000"/>
                </a:solidFill>
              </a:rPr>
              <a:t>ΠΟΥ??? </a:t>
            </a:r>
            <a:r>
              <a:rPr lang="el-GR" dirty="0"/>
              <a:t>Βρισκόμουν στο σπίτι…., στο αυτοκίνητο…, στο σχολείο… στο δάσος, στο πάρκο…, στην κατασκήνωση κλπ</a:t>
            </a:r>
          </a:p>
          <a:p>
            <a:endParaRPr lang="el-GR" dirty="0"/>
          </a:p>
          <a:p>
            <a:r>
              <a:rPr lang="el-GR" dirty="0">
                <a:solidFill>
                  <a:srgbClr val="FF0000"/>
                </a:solidFill>
              </a:rPr>
              <a:t>ΠΟΙΟΙ??? </a:t>
            </a:r>
            <a:r>
              <a:rPr lang="el-GR" dirty="0"/>
              <a:t>Ήμουν μόνος…, με τα αδέλφια μου, με τους φίλους μου, με τα ξαδέρφια,  κλπ</a:t>
            </a:r>
          </a:p>
          <a:p>
            <a:endParaRPr lang="el-GR" dirty="0"/>
          </a:p>
          <a:p>
            <a:endParaRPr lang="el-GR" dirty="0"/>
          </a:p>
          <a:p>
            <a:endParaRPr lang="el-GR"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EE16CB-C589-4D5F-B514-FF7081B9ACEA}"/>
              </a:ext>
            </a:extLst>
          </p:cNvPr>
          <p:cNvSpPr/>
          <p:nvPr/>
        </p:nvSpPr>
        <p:spPr>
          <a:xfrm>
            <a:off x="467544" y="836712"/>
            <a:ext cx="7999947" cy="1938992"/>
          </a:xfrm>
          <a:prstGeom prst="rect">
            <a:avLst/>
          </a:prstGeom>
        </p:spPr>
        <p:txBody>
          <a:bodyPr wrap="none">
            <a:spAutoFit/>
          </a:bodyPr>
          <a:lstStyle/>
          <a:p>
            <a:r>
              <a:rPr lang="el-GR" sz="2400" dirty="0"/>
              <a:t>2</a:t>
            </a:r>
            <a:r>
              <a:rPr lang="el-GR" sz="2400" baseline="30000" dirty="0"/>
              <a:t>η</a:t>
            </a:r>
            <a:r>
              <a:rPr lang="el-GR" sz="2400" dirty="0"/>
              <a:t>  ΠΑΡΑΓΡΑΦΟΣ- εισαγωγική γι’ αυτά που θα ακολουθήσουν</a:t>
            </a:r>
          </a:p>
          <a:p>
            <a:endParaRPr lang="el-GR" sz="2400" dirty="0"/>
          </a:p>
          <a:p>
            <a:endParaRPr lang="el-GR" sz="2400" dirty="0"/>
          </a:p>
          <a:p>
            <a:r>
              <a:rPr lang="el-GR" sz="2400" dirty="0">
                <a:solidFill>
                  <a:srgbClr val="FF0000"/>
                </a:solidFill>
              </a:rPr>
              <a:t>Τι κάναμε εκείνη την στιγμή; Τι αποφασίσαμε να κάνουμε</a:t>
            </a:r>
          </a:p>
          <a:p>
            <a:r>
              <a:rPr lang="el-GR" sz="2400" dirty="0">
                <a:solidFill>
                  <a:srgbClr val="FF0000"/>
                </a:solidFill>
              </a:rPr>
              <a:t> στη συνέχεια; Τι άλλαξε τα σχέδιά μας;</a:t>
            </a:r>
            <a:endParaRPr lang="en-CY" sz="2400" dirty="0">
              <a:solidFill>
                <a:srgbClr val="FF0000"/>
              </a:solidFill>
            </a:endParaRPr>
          </a:p>
        </p:txBody>
      </p:sp>
    </p:spTree>
    <p:extLst>
      <p:ext uri="{BB962C8B-B14F-4D97-AF65-F5344CB8AC3E}">
        <p14:creationId xmlns:p14="http://schemas.microsoft.com/office/powerpoint/2010/main" val="42372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10C4-C459-471F-8DCB-3F5C969A4017}"/>
              </a:ext>
            </a:extLst>
          </p:cNvPr>
          <p:cNvSpPr>
            <a:spLocks noGrp="1"/>
          </p:cNvSpPr>
          <p:nvPr>
            <p:ph type="title"/>
          </p:nvPr>
        </p:nvSpPr>
        <p:spPr/>
        <p:txBody>
          <a:bodyPr>
            <a:normAutofit fontScale="90000"/>
          </a:bodyPr>
          <a:lstStyle/>
          <a:p>
            <a:r>
              <a:rPr lang="el-GR" dirty="0"/>
              <a:t>3</a:t>
            </a:r>
            <a:r>
              <a:rPr lang="el-GR" baseline="30000" dirty="0"/>
              <a:t>η</a:t>
            </a:r>
            <a:r>
              <a:rPr lang="el-GR" dirty="0"/>
              <a:t> παράγραφος</a:t>
            </a:r>
            <a:br>
              <a:rPr lang="el-GR" dirty="0"/>
            </a:br>
            <a:r>
              <a:rPr lang="el-GR" dirty="0"/>
              <a:t>Χτίζω και </a:t>
            </a:r>
            <a:r>
              <a:rPr lang="el-GR" u="sng" dirty="0"/>
              <a:t>περιγράφω</a:t>
            </a:r>
            <a:r>
              <a:rPr lang="el-GR" dirty="0"/>
              <a:t> το σκηνικό…</a:t>
            </a:r>
            <a:endParaRPr lang="en-CY" dirty="0"/>
          </a:p>
        </p:txBody>
      </p:sp>
      <p:sp>
        <p:nvSpPr>
          <p:cNvPr id="5" name="TextBox 4">
            <a:extLst>
              <a:ext uri="{FF2B5EF4-FFF2-40B4-BE49-F238E27FC236}">
                <a16:creationId xmlns:a16="http://schemas.microsoft.com/office/drawing/2014/main" id="{07E92EB6-4666-4992-9857-39FBBAFDE47A}"/>
              </a:ext>
            </a:extLst>
          </p:cNvPr>
          <p:cNvSpPr txBox="1"/>
          <p:nvPr/>
        </p:nvSpPr>
        <p:spPr>
          <a:xfrm>
            <a:off x="179512" y="1052736"/>
            <a:ext cx="8363272" cy="2954655"/>
          </a:xfrm>
          <a:prstGeom prst="rect">
            <a:avLst/>
          </a:prstGeom>
          <a:noFill/>
        </p:spPr>
        <p:txBody>
          <a:bodyPr wrap="square" rtlCol="0">
            <a:spAutoFit/>
          </a:bodyPr>
          <a:lstStyle/>
          <a:p>
            <a:endParaRPr lang="el-GR" sz="2800" dirty="0">
              <a:solidFill>
                <a:srgbClr val="FF0000"/>
              </a:solidFill>
            </a:endParaRPr>
          </a:p>
          <a:p>
            <a:r>
              <a:rPr lang="el-GR" sz="2800" dirty="0">
                <a:solidFill>
                  <a:srgbClr val="FF0000"/>
                </a:solidFill>
              </a:rPr>
              <a:t>Ενεργοποιώ τις αισθήσεις μου… για να δείξω την αρχή και στη συνέχεια την  κορύφωση των  συναισθημάτων</a:t>
            </a:r>
          </a:p>
          <a:p>
            <a:r>
              <a:rPr lang="el-GR" sz="2800" dirty="0">
                <a:solidFill>
                  <a:srgbClr val="FF0000"/>
                </a:solidFill>
              </a:rPr>
              <a:t>Τι είδα;</a:t>
            </a:r>
          </a:p>
          <a:p>
            <a:r>
              <a:rPr lang="el-GR" sz="2800" dirty="0">
                <a:solidFill>
                  <a:srgbClr val="FF0000"/>
                </a:solidFill>
              </a:rPr>
              <a:t>Τι άκουσα;</a:t>
            </a:r>
          </a:p>
          <a:p>
            <a:r>
              <a:rPr lang="el-GR" sz="2800" dirty="0">
                <a:solidFill>
                  <a:srgbClr val="FF0000"/>
                </a:solidFill>
              </a:rPr>
              <a:t>Τι ένιωσα;</a:t>
            </a:r>
          </a:p>
          <a:p>
            <a:endParaRPr lang="en-CY" dirty="0">
              <a:solidFill>
                <a:srgbClr val="FF0000"/>
              </a:solidFill>
            </a:endParaRPr>
          </a:p>
        </p:txBody>
      </p:sp>
      <p:sp>
        <p:nvSpPr>
          <p:cNvPr id="6" name="TextBox 5">
            <a:extLst>
              <a:ext uri="{FF2B5EF4-FFF2-40B4-BE49-F238E27FC236}">
                <a16:creationId xmlns:a16="http://schemas.microsoft.com/office/drawing/2014/main" id="{07961C2B-9146-483C-A155-361D5C5BAF88}"/>
              </a:ext>
            </a:extLst>
          </p:cNvPr>
          <p:cNvSpPr txBox="1"/>
          <p:nvPr/>
        </p:nvSpPr>
        <p:spPr>
          <a:xfrm>
            <a:off x="194509" y="4423752"/>
            <a:ext cx="8363272" cy="2677656"/>
          </a:xfrm>
          <a:prstGeom prst="rect">
            <a:avLst/>
          </a:prstGeom>
          <a:noFill/>
        </p:spPr>
        <p:txBody>
          <a:bodyPr wrap="square" rtlCol="0">
            <a:spAutoFit/>
          </a:bodyPr>
          <a:lstStyle/>
          <a:p>
            <a:r>
              <a:rPr lang="el-GR" sz="2800" dirty="0"/>
              <a:t>Τι συνθήκες επικρατούσαν γύρω μας; </a:t>
            </a:r>
          </a:p>
          <a:p>
            <a:r>
              <a:rPr lang="el-GR" sz="2800" dirty="0"/>
              <a:t>Ήταν κρύο, ζέστη; </a:t>
            </a:r>
          </a:p>
          <a:p>
            <a:r>
              <a:rPr lang="el-GR" sz="2800" dirty="0"/>
              <a:t>Τι ώρα πήγε; Είχε φως, σκοτάδι ή ημίφως;  </a:t>
            </a:r>
          </a:p>
          <a:p>
            <a:r>
              <a:rPr lang="el-GR" sz="2800" dirty="0"/>
              <a:t>Τι ακουγόταν; </a:t>
            </a:r>
          </a:p>
          <a:p>
            <a:r>
              <a:rPr lang="el-GR" sz="2800" dirty="0"/>
              <a:t>Πώς νιώθαμε;</a:t>
            </a:r>
          </a:p>
          <a:p>
            <a:endParaRPr lang="en-CY" sz="2800" dirty="0"/>
          </a:p>
        </p:txBody>
      </p:sp>
      <p:pic>
        <p:nvPicPr>
          <p:cNvPr id="7" name="Picture 2">
            <a:extLst>
              <a:ext uri="{FF2B5EF4-FFF2-40B4-BE49-F238E27FC236}">
                <a16:creationId xmlns:a16="http://schemas.microsoft.com/office/drawing/2014/main" id="{BFC74EB8-DE1F-4512-A2A6-A14CBC67F1E2}"/>
              </a:ext>
            </a:extLst>
          </p:cNvPr>
          <p:cNvPicPr>
            <a:picLocks noChangeAspect="1" noChangeArrowheads="1"/>
          </p:cNvPicPr>
          <p:nvPr/>
        </p:nvPicPr>
        <p:blipFill>
          <a:blip r:embed="rId2" cstate="print"/>
          <a:srcRect l="68345" t="19313" r="9518" b="59031"/>
          <a:stretch>
            <a:fillRect/>
          </a:stretch>
        </p:blipFill>
        <p:spPr bwMode="auto">
          <a:xfrm>
            <a:off x="4788844" y="2402040"/>
            <a:ext cx="3734399" cy="2053919"/>
          </a:xfrm>
          <a:prstGeom prst="rect">
            <a:avLst/>
          </a:prstGeom>
          <a:noFill/>
          <a:ln w="9525">
            <a:noFill/>
            <a:miter lim="800000"/>
            <a:headEnd/>
            <a:tailEnd/>
          </a:ln>
        </p:spPr>
      </p:pic>
    </p:spTree>
    <p:extLst>
      <p:ext uri="{BB962C8B-B14F-4D97-AF65-F5344CB8AC3E}">
        <p14:creationId xmlns:p14="http://schemas.microsoft.com/office/powerpoint/2010/main" val="4179781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79512" y="1216711"/>
            <a:ext cx="7704856"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Πάγωσε το αίμα στις φλέβες μου</a:t>
            </a:r>
          </a:p>
          <a:p>
            <a:pPr marL="0" marR="0" lvl="0" indent="0" algn="l" defTabSz="914400" rtl="0" eaLnBrk="1" fontAlgn="base" latinLnBrk="0" hangingPunct="1">
              <a:lnSpc>
                <a:spcPct val="100000"/>
              </a:lnSpc>
              <a:spcBef>
                <a:spcPct val="0"/>
              </a:spcBef>
              <a:spcAft>
                <a:spcPct val="0"/>
              </a:spcAft>
              <a:buClrTx/>
              <a:buSzTx/>
              <a:buFontTx/>
              <a:buNone/>
              <a:tabLst/>
            </a:pPr>
            <a:r>
              <a:rPr lang="el-GR" sz="2400" dirty="0">
                <a:latin typeface="Calibri" pitchFamily="34" charset="0"/>
                <a:cs typeface="Times New Roman" pitchFamily="18" charset="0"/>
              </a:rPr>
              <a:t>Κρύος ιδρώτας έλουσε το μετωπό μου…</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Calibri" pitchFamily="34" charset="0"/>
                <a:cs typeface="Times New Roman" pitchFamily="18" charset="0"/>
              </a:rPr>
              <a:t>Η καρδιά μου κόντευε </a:t>
            </a:r>
            <a:r>
              <a:rPr lang="el-GR" sz="2400" dirty="0">
                <a:latin typeface="Calibri" pitchFamily="34" charset="0"/>
                <a:cs typeface="Times New Roman" pitchFamily="18" charset="0"/>
              </a:rPr>
              <a:t>να σπάσει…</a:t>
            </a:r>
          </a:p>
          <a:p>
            <a:pPr marL="0" marR="0" lvl="0" indent="0" algn="l" defTabSz="914400" rtl="0" eaLnBrk="1" fontAlgn="base" latinLnBrk="0" hangingPunct="1">
              <a:lnSpc>
                <a:spcPct val="100000"/>
              </a:lnSpc>
              <a:spcBef>
                <a:spcPct val="0"/>
              </a:spcBef>
              <a:spcAft>
                <a:spcPct val="0"/>
              </a:spcAft>
              <a:buClrTx/>
              <a:buSzTx/>
              <a:buFontTx/>
              <a:buNone/>
              <a:tabLst/>
            </a:pPr>
            <a:r>
              <a:rPr lang="el-GR" sz="2400" dirty="0">
                <a:latin typeface="Calibri" pitchFamily="34" charset="0"/>
                <a:cs typeface="Times New Roman" pitchFamily="18" charset="0"/>
              </a:rPr>
              <a:t>Ένιωσα να χάνω τη γη κάτω από τα πόδια μου</a:t>
            </a:r>
            <a:endParaRPr lang="el-GR" sz="24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Με κομμένη την ανάσα</a:t>
            </a:r>
          </a:p>
          <a:p>
            <a:pPr marL="0" marR="0" lvl="0" indent="0" algn="l" defTabSz="914400" rtl="0" eaLnBrk="0" fontAlgn="base" latinLnBrk="0" hangingPunct="0">
              <a:lnSpc>
                <a:spcPct val="100000"/>
              </a:lnSpc>
              <a:spcBef>
                <a:spcPct val="0"/>
              </a:spcBef>
              <a:spcAft>
                <a:spcPct val="0"/>
              </a:spcAft>
              <a:buClrTx/>
              <a:buSzTx/>
              <a:buFontTx/>
              <a:buNone/>
              <a:tabLst/>
            </a:pPr>
            <a:r>
              <a:rPr lang="el-GR" sz="2400" dirty="0">
                <a:latin typeface="Calibri" pitchFamily="34" charset="0"/>
                <a:cs typeface="Times New Roman" pitchFamily="18" charset="0"/>
              </a:rPr>
              <a:t>Τα μα΄τια μου βούρκωσαν</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Calibri" pitchFamily="34" charset="0"/>
                <a:cs typeface="Times New Roman" pitchFamily="18" charset="0"/>
              </a:rPr>
              <a:t>Ξέσπασα σε λυγμούς</a:t>
            </a:r>
            <a:endParaRPr kumimoji="0" lang="en-US"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4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Πάγωσα από το φόβο μου</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3" name="TextBox 2"/>
          <p:cNvSpPr txBox="1"/>
          <p:nvPr/>
        </p:nvSpPr>
        <p:spPr>
          <a:xfrm>
            <a:off x="179512" y="260648"/>
            <a:ext cx="8496944" cy="707886"/>
          </a:xfrm>
          <a:prstGeom prst="rect">
            <a:avLst/>
          </a:prstGeom>
          <a:noFill/>
        </p:spPr>
        <p:txBody>
          <a:bodyPr wrap="square" rtlCol="0">
            <a:spAutoFit/>
          </a:bodyPr>
          <a:lstStyle/>
          <a:p>
            <a:r>
              <a:rPr lang="el-GR" sz="4000" dirty="0"/>
              <a:t>Χρησιμοποιώ όμορφες φράσεις…</a:t>
            </a:r>
            <a:endParaRPr lang="en-US" sz="4000" dirty="0"/>
          </a:p>
        </p:txBody>
      </p:sp>
      <p:sp>
        <p:nvSpPr>
          <p:cNvPr id="2" name="TextBox 1">
            <a:extLst>
              <a:ext uri="{FF2B5EF4-FFF2-40B4-BE49-F238E27FC236}">
                <a16:creationId xmlns:a16="http://schemas.microsoft.com/office/drawing/2014/main" id="{51FA1DD5-F83A-47D9-B76A-DD80118A83A6}"/>
              </a:ext>
            </a:extLst>
          </p:cNvPr>
          <p:cNvSpPr txBox="1"/>
          <p:nvPr/>
        </p:nvSpPr>
        <p:spPr>
          <a:xfrm>
            <a:off x="179512" y="4221088"/>
            <a:ext cx="8353886" cy="2585323"/>
          </a:xfrm>
          <a:prstGeom prst="rect">
            <a:avLst/>
          </a:prstGeom>
          <a:noFill/>
        </p:spPr>
        <p:txBody>
          <a:bodyPr wrap="square" rtlCol="0">
            <a:spAutoFit/>
          </a:bodyPr>
          <a:lstStyle/>
          <a:p>
            <a:pPr lvl="0" eaLnBrk="0" fontAlgn="base" hangingPunct="0">
              <a:spcBef>
                <a:spcPct val="0"/>
              </a:spcBef>
              <a:spcAft>
                <a:spcPct val="0"/>
              </a:spcAft>
            </a:pPr>
            <a:r>
              <a:rPr lang="el-GR" sz="2400" dirty="0">
                <a:solidFill>
                  <a:srgbClr val="FF0000"/>
                </a:solidFill>
                <a:latin typeface="+mj-lt"/>
              </a:rPr>
              <a:t>Λέξεις: φόβος, τρόμος, </a:t>
            </a:r>
            <a:r>
              <a:rPr lang="el-GR" sz="2400" dirty="0">
                <a:solidFill>
                  <a:srgbClr val="FF0000"/>
                </a:solidFill>
                <a:latin typeface="+mj-lt"/>
                <a:cs typeface="Times New Roman" pitchFamily="18" charset="0"/>
              </a:rPr>
              <a:t>τ</a:t>
            </a:r>
            <a:r>
              <a:rPr lang="el-GR" sz="2400" dirty="0">
                <a:solidFill>
                  <a:srgbClr val="FF0000"/>
                </a:solidFill>
                <a:latin typeface="+mj-lt"/>
                <a:ea typeface="Calibri" pitchFamily="34" charset="0"/>
                <a:cs typeface="Times New Roman" pitchFamily="18" charset="0"/>
              </a:rPr>
              <a:t>ρόμαξα</a:t>
            </a:r>
            <a:r>
              <a:rPr lang="el-GR" sz="2400" dirty="0">
                <a:solidFill>
                  <a:srgbClr val="FF0000"/>
                </a:solidFill>
                <a:latin typeface="+mj-lt"/>
                <a:cs typeface="Arial" pitchFamily="34" charset="0"/>
              </a:rPr>
              <a:t>, </a:t>
            </a:r>
            <a:r>
              <a:rPr lang="el-GR" sz="2400" dirty="0">
                <a:solidFill>
                  <a:srgbClr val="FF0000"/>
                </a:solidFill>
                <a:latin typeface="+mj-lt"/>
                <a:ea typeface="Calibri" pitchFamily="34" charset="0"/>
                <a:cs typeface="Times New Roman" pitchFamily="18" charset="0"/>
              </a:rPr>
              <a:t>Φοβήθηκα</a:t>
            </a:r>
            <a:endParaRPr lang="en-US" sz="2400" dirty="0">
              <a:solidFill>
                <a:srgbClr val="FF0000"/>
              </a:solidFill>
              <a:latin typeface="+mj-lt"/>
              <a:cs typeface="Arial" pitchFamily="34" charset="0"/>
            </a:endParaRPr>
          </a:p>
          <a:p>
            <a:pPr lvl="0" eaLnBrk="0" fontAlgn="base" hangingPunct="0">
              <a:spcBef>
                <a:spcPct val="0"/>
              </a:spcBef>
              <a:spcAft>
                <a:spcPct val="0"/>
              </a:spcAft>
            </a:pPr>
            <a:r>
              <a:rPr lang="el-GR" sz="2400" dirty="0">
                <a:solidFill>
                  <a:srgbClr val="FF0000"/>
                </a:solidFill>
                <a:latin typeface="+mj-lt"/>
                <a:ea typeface="Calibri" pitchFamily="34" charset="0"/>
                <a:cs typeface="Times New Roman" pitchFamily="18" charset="0"/>
              </a:rPr>
              <a:t>Πανικοβλήθηκα</a:t>
            </a:r>
          </a:p>
          <a:p>
            <a:pPr lvl="0" eaLnBrk="0" fontAlgn="base" hangingPunct="0">
              <a:spcBef>
                <a:spcPct val="0"/>
              </a:spcBef>
              <a:spcAft>
                <a:spcPct val="0"/>
              </a:spcAft>
            </a:pPr>
            <a:r>
              <a:rPr lang="el-GR" sz="2400" dirty="0">
                <a:solidFill>
                  <a:srgbClr val="FF0000"/>
                </a:solidFill>
                <a:latin typeface="+mj-lt"/>
                <a:ea typeface="Calibri" pitchFamily="34" charset="0"/>
                <a:cs typeface="Times New Roman" pitchFamily="18" charset="0"/>
              </a:rPr>
              <a:t>Ανατρίχιασα</a:t>
            </a:r>
            <a:endParaRPr lang="en-US" sz="2400" dirty="0">
              <a:solidFill>
                <a:srgbClr val="FF0000"/>
              </a:solidFill>
              <a:latin typeface="+mj-lt"/>
              <a:cs typeface="Arial" pitchFamily="34" charset="0"/>
            </a:endParaRPr>
          </a:p>
          <a:p>
            <a:pPr lvl="0" eaLnBrk="0" fontAlgn="base" hangingPunct="0">
              <a:spcBef>
                <a:spcPct val="0"/>
              </a:spcBef>
              <a:spcAft>
                <a:spcPct val="0"/>
              </a:spcAft>
            </a:pPr>
            <a:r>
              <a:rPr lang="el-GR" sz="2400" dirty="0">
                <a:solidFill>
                  <a:srgbClr val="FF0000"/>
                </a:solidFill>
                <a:latin typeface="+mj-lt"/>
                <a:ea typeface="Calibri" pitchFamily="34" charset="0"/>
                <a:cs typeface="Times New Roman" pitchFamily="18" charset="0"/>
              </a:rPr>
              <a:t>Διστάζαμε…</a:t>
            </a:r>
            <a:endParaRPr lang="el-GR" sz="2400" dirty="0">
              <a:solidFill>
                <a:srgbClr val="FF0000"/>
              </a:solidFill>
              <a:latin typeface="+mj-lt"/>
              <a:cs typeface="Arial" pitchFamily="34" charset="0"/>
            </a:endParaRPr>
          </a:p>
          <a:p>
            <a:pPr lvl="0" eaLnBrk="0" fontAlgn="base" hangingPunct="0">
              <a:spcBef>
                <a:spcPct val="0"/>
              </a:spcBef>
              <a:spcAft>
                <a:spcPct val="0"/>
              </a:spcAft>
            </a:pPr>
            <a:r>
              <a:rPr lang="el-GR" sz="2400" dirty="0">
                <a:solidFill>
                  <a:srgbClr val="FF0000"/>
                </a:solidFill>
                <a:latin typeface="+mj-lt"/>
                <a:cs typeface="Arial" pitchFamily="34" charset="0"/>
              </a:rPr>
              <a:t>Τρομάρα, ανησυχία, άγχος, αγωνία, απελπισία,  περιέργεια, αγανάκτηση, ανακούφιση</a:t>
            </a:r>
            <a:endParaRPr lang="en-US" sz="2400" dirty="0">
              <a:solidFill>
                <a:srgbClr val="FF0000"/>
              </a:solidFill>
              <a:latin typeface="+mj-lt"/>
              <a:cs typeface="Arial" pitchFamily="34" charset="0"/>
            </a:endParaRPr>
          </a:p>
          <a:p>
            <a:endParaRPr lang="en-CY"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352</Words>
  <Application>Microsoft Office PowerPoint</Application>
  <PresentationFormat>On-screen Show (4:3)</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Georgia</vt:lpstr>
      <vt:lpstr>Times New Roman</vt:lpstr>
      <vt:lpstr>Office Theme</vt:lpstr>
      <vt:lpstr>Μια περιπέτεια που με φόβισε</vt:lpstr>
      <vt:lpstr>PowerPoint Presentation</vt:lpstr>
      <vt:lpstr>PowerPoint Presentation</vt:lpstr>
      <vt:lpstr>Παράδειγμα έκθεσης</vt:lpstr>
      <vt:lpstr>PowerPoint Presentation</vt:lpstr>
      <vt:lpstr>PowerPoint Presentation</vt:lpstr>
      <vt:lpstr>PowerPoint Presentation</vt:lpstr>
      <vt:lpstr>3η παράγραφος Χτίζω και περιγράφω το σκηνικό…</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Μια περιπέτεια που με φόβισε</dc:title>
  <dc:creator>TOSHIBA</dc:creator>
  <cp:lastModifiedBy>Teacher</cp:lastModifiedBy>
  <cp:revision>12</cp:revision>
  <dcterms:created xsi:type="dcterms:W3CDTF">2014-02-25T15:42:34Z</dcterms:created>
  <dcterms:modified xsi:type="dcterms:W3CDTF">2021-01-29T08:49:52Z</dcterms:modified>
</cp:coreProperties>
</file>